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009" r:id="rId3"/>
    <p:sldId id="1015" r:id="rId4"/>
    <p:sldId id="1011" r:id="rId5"/>
    <p:sldId id="1016" r:id="rId6"/>
    <p:sldId id="1014" r:id="rId7"/>
    <p:sldId id="1021" r:id="rId8"/>
    <p:sldId id="1018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AF1"/>
    <a:srgbClr val="CCECFB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3319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473165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  </a:t>
            </a:r>
            <a:endParaRPr lang="en-US" altLang="zh-CN" sz="40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.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频度副词的用法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790950" y="2445009"/>
            <a:ext cx="8055752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你下午经常有体育课吗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你多久做一次运动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220489B-5656-3559-1911-4C328050F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04" y="1484784"/>
            <a:ext cx="2780753" cy="762785"/>
          </a:xfrm>
          <a:prstGeom prst="rect">
            <a:avLst/>
          </a:prstGeom>
        </p:spPr>
      </p:pic>
      <p:pic>
        <p:nvPicPr>
          <p:cNvPr id="5" name="zxc198.jpg" descr="id:2147494368;FounderCES">
            <a:extLst>
              <a:ext uri="{FF2B5EF4-FFF2-40B4-BE49-F238E27FC236}">
                <a16:creationId xmlns:a16="http://schemas.microsoft.com/office/drawing/2014/main" id="{BE09FFD8-3164-74CF-F2CD-8F176063F4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104" y="2535600"/>
            <a:ext cx="3157822" cy="2014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F8204-7F97-4DE0-7F29-B484FCC5B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8E62EF7-F9A5-0D9C-703D-8B91AF621B3B}"/>
              </a:ext>
            </a:extLst>
          </p:cNvPr>
          <p:cNvSpPr/>
          <p:nvPr/>
        </p:nvSpPr>
        <p:spPr bwMode="auto">
          <a:xfrm>
            <a:off x="369646" y="836712"/>
            <a:ext cx="11486200" cy="5328592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57133C9-2D81-8ED3-F0E1-70F480FB6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646" y="836712"/>
            <a:ext cx="2800183" cy="734565"/>
          </a:xfrm>
          <a:prstGeom prst="rect">
            <a:avLst/>
          </a:prstGeom>
        </p:spPr>
      </p:pic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26C40E05-4478-1FB1-1AE3-2886318ACC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144107"/>
              </p:ext>
            </p:extLst>
          </p:nvPr>
        </p:nvGraphicFramePr>
        <p:xfrm>
          <a:off x="595166" y="1757392"/>
          <a:ext cx="11017224" cy="4160520"/>
        </p:xfrm>
        <a:graphic>
          <a:graphicData uri="http://schemas.openxmlformats.org/drawingml/2006/table">
            <a:tbl>
              <a:tblPr firstRow="1" firstCol="1" bandRow="1"/>
              <a:tblGrid>
                <a:gridCol w="1786994">
                  <a:extLst>
                    <a:ext uri="{9D8B030D-6E8A-4147-A177-3AD203B41FA5}">
                      <a16:colId xmlns:a16="http://schemas.microsoft.com/office/drawing/2014/main" val="3634453434"/>
                    </a:ext>
                  </a:extLst>
                </a:gridCol>
                <a:gridCol w="1489529">
                  <a:extLst>
                    <a:ext uri="{9D8B030D-6E8A-4147-A177-3AD203B41FA5}">
                      <a16:colId xmlns:a16="http://schemas.microsoft.com/office/drawing/2014/main" val="309218018"/>
                    </a:ext>
                  </a:extLst>
                </a:gridCol>
                <a:gridCol w="1192064">
                  <a:extLst>
                    <a:ext uri="{9D8B030D-6E8A-4147-A177-3AD203B41FA5}">
                      <a16:colId xmlns:a16="http://schemas.microsoft.com/office/drawing/2014/main" val="326976040"/>
                    </a:ext>
                  </a:extLst>
                </a:gridCol>
                <a:gridCol w="3573987">
                  <a:extLst>
                    <a:ext uri="{9D8B030D-6E8A-4147-A177-3AD203B41FA5}">
                      <a16:colId xmlns:a16="http://schemas.microsoft.com/office/drawing/2014/main" val="4114545330"/>
                    </a:ext>
                  </a:extLst>
                </a:gridCol>
                <a:gridCol w="2974650">
                  <a:extLst>
                    <a:ext uri="{9D8B030D-6E8A-4147-A177-3AD203B41FA5}">
                      <a16:colId xmlns:a16="http://schemas.microsoft.com/office/drawing/2014/main" val="783056806"/>
                    </a:ext>
                  </a:extLst>
                </a:gridCol>
              </a:tblGrid>
              <a:tr h="4283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义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频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率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示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句中位置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8637690"/>
                  </a:ext>
                </a:extLst>
              </a:tr>
              <a:tr h="4316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always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总是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endParaRPr lang="en-US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频度副词一般位于实义动词之前，系动词、助动词、情态动词之后。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sometimes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可位于句首或句末。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858" marR="608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3289117"/>
                  </a:ext>
                </a:extLst>
              </a:tr>
              <a:tr h="4316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usually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通常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endParaRPr lang="en-US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0420226"/>
                  </a:ext>
                </a:extLst>
              </a:tr>
              <a:tr h="4316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often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经常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endParaRPr lang="en-US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7120084"/>
                  </a:ext>
                </a:extLst>
              </a:tr>
              <a:tr h="4316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sometimes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有时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endParaRPr lang="en-US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6335501"/>
                  </a:ext>
                </a:extLst>
              </a:tr>
              <a:tr h="115352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never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从不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085539"/>
                  </a:ext>
                </a:extLst>
              </a:tr>
            </a:tbl>
          </a:graphicData>
        </a:graphic>
      </p:graphicFrame>
      <p:pic>
        <p:nvPicPr>
          <p:cNvPr id="2060" name="cz82.jpg">
            <a:extLst>
              <a:ext uri="{FF2B5EF4-FFF2-40B4-BE49-F238E27FC236}">
                <a16:creationId xmlns:a16="http://schemas.microsoft.com/office/drawing/2014/main" id="{C832DA1E-670C-5D28-6241-10595D91D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449" y="2436211"/>
            <a:ext cx="3117157" cy="433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cz83.jpg">
            <a:extLst>
              <a:ext uri="{FF2B5EF4-FFF2-40B4-BE49-F238E27FC236}">
                <a16:creationId xmlns:a16="http://schemas.microsoft.com/office/drawing/2014/main" id="{E63D9AC3-72AF-B91E-FEFD-63BB22A285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523" y="3023901"/>
            <a:ext cx="2685008" cy="433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cz84.jpg">
            <a:extLst>
              <a:ext uri="{FF2B5EF4-FFF2-40B4-BE49-F238E27FC236}">
                <a16:creationId xmlns:a16="http://schemas.microsoft.com/office/drawing/2014/main" id="{A64B7224-95F9-90BB-C7CF-0B0E512F62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479" y="3608218"/>
            <a:ext cx="2080776" cy="433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cz85.jpg">
            <a:extLst>
              <a:ext uri="{FF2B5EF4-FFF2-40B4-BE49-F238E27FC236}">
                <a16:creationId xmlns:a16="http://schemas.microsoft.com/office/drawing/2014/main" id="{DD7F3C47-E96A-B2C2-8501-02B81103F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325" y="4205644"/>
            <a:ext cx="1107084" cy="433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365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8A5570DD-90ED-FA61-B0B3-DB837332E540}"/>
              </a:ext>
            </a:extLst>
          </p:cNvPr>
          <p:cNvSpPr/>
          <p:nvPr/>
        </p:nvSpPr>
        <p:spPr bwMode="auto">
          <a:xfrm>
            <a:off x="369647" y="836711"/>
            <a:ext cx="11342184" cy="5040000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56144"/>
            <a:ext cx="11485848" cy="481772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基本形式与位置：</a:t>
            </a: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放在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动词后。如：</a:t>
            </a: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她总是很准时。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放在实义动词前。如：</a:t>
            </a: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lunch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他们通常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点吃午饭。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放在助动词与实义动词之间。如：</a:t>
            </a: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 sometimes forget my homework. 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我确实有时会忘记我的家庭作业。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058F1-1EB6-F8CB-02CD-ADF5C70AB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76D73DEE-D773-3A58-6193-25D53CBA78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16" y="1268760"/>
            <a:ext cx="2800183" cy="817388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9CEE794-CA00-293D-E801-FF9B9D578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2313900"/>
            <a:ext cx="11485848" cy="324653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clean the blackboard for my teacher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Sometime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Sometimes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Always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F18811F-D094-8ADB-11B0-370DDA8755D6}"/>
              </a:ext>
            </a:extLst>
          </p:cNvPr>
          <p:cNvSpPr txBox="1"/>
          <p:nvPr/>
        </p:nvSpPr>
        <p:spPr>
          <a:xfrm>
            <a:off x="973846" y="3078940"/>
            <a:ext cx="5128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5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60019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like the onion. 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always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sometimes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never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28E27B0-FEA0-D578-4F02-9C28224FB1F2}"/>
              </a:ext>
            </a:extLst>
          </p:cNvPr>
          <p:cNvSpPr txBox="1"/>
          <p:nvPr/>
        </p:nvSpPr>
        <p:spPr>
          <a:xfrm>
            <a:off x="956262" y="810553"/>
            <a:ext cx="3864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4698734F-CCAA-2C11-5AE5-24933EE782ED}"/>
              </a:ext>
            </a:extLst>
          </p:cNvPr>
          <p:cNvSpPr txBox="1">
            <a:spLocks/>
          </p:cNvSpPr>
          <p:nvPr/>
        </p:nvSpPr>
        <p:spPr bwMode="auto">
          <a:xfrm>
            <a:off x="360854" y="3185544"/>
            <a:ext cx="11485848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films with her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always watch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always watches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watches always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F9EBD48-6077-7BAC-E52B-529330ED5A3B}"/>
              </a:ext>
            </a:extLst>
          </p:cNvPr>
          <p:cNvSpPr txBox="1"/>
          <p:nvPr/>
        </p:nvSpPr>
        <p:spPr>
          <a:xfrm>
            <a:off x="973846" y="3294609"/>
            <a:ext cx="5848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850687-C864-E99E-2232-BA518FA873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7321F57-23D1-B727-B41D-C9F253EA1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24653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按要求完成下列各题。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often play football with my classmates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often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classmates?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1ABE60D-574E-E0C6-E267-ECEF0CDC8C89}"/>
              </a:ext>
            </a:extLst>
          </p:cNvPr>
          <p:cNvSpPr txBox="1"/>
          <p:nvPr/>
        </p:nvSpPr>
        <p:spPr>
          <a:xfrm>
            <a:off x="578638" y="2682761"/>
            <a:ext cx="6920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Do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31828A6-7813-61BD-DA92-6842E641F1FE}"/>
              </a:ext>
            </a:extLst>
          </p:cNvPr>
          <p:cNvSpPr txBox="1"/>
          <p:nvPr/>
        </p:nvSpPr>
        <p:spPr>
          <a:xfrm>
            <a:off x="2946110" y="2604226"/>
            <a:ext cx="28346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play    football</a:t>
            </a:r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757B763-F96D-C634-ACF1-DDD8BEDED9A6}"/>
              </a:ext>
            </a:extLst>
          </p:cNvPr>
          <p:cNvSpPr txBox="1"/>
          <p:nvPr/>
        </p:nvSpPr>
        <p:spPr>
          <a:xfrm>
            <a:off x="6051615" y="2601859"/>
            <a:ext cx="96043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your</a:t>
            </a:r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23BDA17-9D5E-471E-060C-DEF1913759F0}"/>
              </a:ext>
            </a:extLst>
          </p:cNvPr>
          <p:cNvSpPr txBox="1"/>
          <p:nvPr/>
        </p:nvSpPr>
        <p:spPr>
          <a:xfrm>
            <a:off x="360854" y="3172733"/>
            <a:ext cx="11485848" cy="1949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句中有实义动词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play, 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变为一般疑问句要借助助动词。主语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是第一人称，在疑问句中变为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you, 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助动词用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do, 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后跟动词原形，故填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Do, play football, your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713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9E1EA49-AB6F-9654-78E0-F6E575ED1C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303177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collecting stamps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改写句子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8DD9984-E8AF-FD7C-F75C-A1B8BCD99EB7}"/>
              </a:ext>
            </a:extLst>
          </p:cNvPr>
          <p:cNvSpPr txBox="1"/>
          <p:nvPr/>
        </p:nvSpPr>
        <p:spPr>
          <a:xfrm>
            <a:off x="1288254" y="1543276"/>
            <a:ext cx="40868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always    collect    stamps</a:t>
            </a:r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7D1324E5-40AD-3780-8F35-B7CB58848C9D}"/>
              </a:ext>
            </a:extLst>
          </p:cNvPr>
          <p:cNvSpPr txBox="1"/>
          <p:nvPr/>
        </p:nvSpPr>
        <p:spPr>
          <a:xfrm>
            <a:off x="360853" y="2126213"/>
            <a:ext cx="11468705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本句为现在进行时，用</a:t>
            </a:r>
            <a:r>
              <a:rPr lang="en-US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zh-CN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改写，即变为一般现在时。主语</a:t>
            </a:r>
            <a:r>
              <a:rPr lang="en-US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是复数，谓语动词用原形，故填</a:t>
            </a:r>
            <a:r>
              <a:rPr lang="en-US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 collect stamps</a:t>
            </a:r>
            <a:r>
              <a:rPr lang="zh-CN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F7AEC17E-4CFE-AAE0-AE92-993ECDEB74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990" y="3564390"/>
            <a:ext cx="3024336" cy="419220"/>
          </a:xfrm>
          <a:prstGeom prst="rect">
            <a:avLst/>
          </a:prstGeom>
        </p:spPr>
      </p:pic>
      <p:sp>
        <p:nvSpPr>
          <p:cNvPr id="16" name="内容占位符 3">
            <a:extLst>
              <a:ext uri="{FF2B5EF4-FFF2-40B4-BE49-F238E27FC236}">
                <a16:creationId xmlns:a16="http://schemas.microsoft.com/office/drawing/2014/main" id="{5EA944C5-7E22-2428-BE9E-5797E98AC863}"/>
              </a:ext>
            </a:extLst>
          </p:cNvPr>
          <p:cNvSpPr txBox="1">
            <a:spLocks/>
          </p:cNvSpPr>
          <p:nvPr/>
        </p:nvSpPr>
        <p:spPr bwMode="auto">
          <a:xfrm>
            <a:off x="406574" y="3356992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3411538" algn="l"/>
                <a:tab pos="8191500" algn="l"/>
              </a:tabLst>
            </a:pPr>
            <a:r>
              <a:rPr lang="en-US" altLang="zh-CN" dirty="0" smtClean="0">
                <a:solidFill>
                  <a:srgbClr val="00BAF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                     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will you do for the winter holiday?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3411538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BF9D1400-46C0-433F-55AC-AE13D0F9E7FA}"/>
              </a:ext>
            </a:extLst>
          </p:cNvPr>
          <p:cNvSpPr txBox="1"/>
          <p:nvPr/>
        </p:nvSpPr>
        <p:spPr>
          <a:xfrm>
            <a:off x="404814" y="3992046"/>
            <a:ext cx="8012234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will visit my grandparents.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213F77FB-5EF0-03C8-F061-890EB4E54812}"/>
              </a:ext>
            </a:extLst>
          </p:cNvPr>
          <p:cNvSpPr txBox="1"/>
          <p:nvPr/>
        </p:nvSpPr>
        <p:spPr>
          <a:xfrm>
            <a:off x="360854" y="4682641"/>
            <a:ext cx="11485848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问句意为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你将要在寒假做什么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。是一般将来时，答句时态要保持一致，也用一般将来时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do sth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839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496</Words>
  <Application>Microsoft Office PowerPoint</Application>
  <PresentationFormat>自定义</PresentationFormat>
  <Paragraphs>68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360</cp:revision>
  <dcterms:created xsi:type="dcterms:W3CDTF">2020-11-06T05:24:00Z</dcterms:created>
  <dcterms:modified xsi:type="dcterms:W3CDTF">2025-06-30T09:17:43Z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